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charset="1" panose="00000500000000000000"/>
      <p:regular r:id="rId17"/>
    </p:embeddedFont>
    <p:embeddedFont>
      <p:font typeface="Anton" charset="1" panose="00000500000000000000"/>
      <p:regular r:id="rId18"/>
    </p:embeddedFont>
    <p:embeddedFont>
      <p:font typeface="Montserrat Bold" charset="1" panose="00000800000000000000"/>
      <p:regular r:id="rId19"/>
    </p:embeddedFont>
    <p:embeddedFont>
      <p:font typeface="Open San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743479" y="690861"/>
            <a:ext cx="1191540" cy="11915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241813" y="880215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241813" y="8440825"/>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828916" y="9058516"/>
            <a:ext cx="399568" cy="3995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6241813" y="1882401"/>
            <a:ext cx="712885" cy="71288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7600950" y="3600450"/>
            <a:ext cx="3086100" cy="30861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0E20"/>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799"/>
                </a:lnSpc>
              </a:pPr>
              <a:r>
                <a:rPr lang="en-US" sz="1999">
                  <a:solidFill>
                    <a:srgbClr val="FFFFFF"/>
                  </a:solidFill>
                  <a:latin typeface="Montserrat"/>
                  <a:ea typeface="Montserrat"/>
                  <a:cs typeface="Montserrat"/>
                  <a:sym typeface="Montserrat"/>
                </a:rPr>
                <a:t>h</a:t>
              </a:r>
            </a:p>
          </p:txBody>
        </p:sp>
      </p:grpSp>
      <p:sp>
        <p:nvSpPr>
          <p:cNvPr name="TextBox 24" id="24"/>
          <p:cNvSpPr txBox="true"/>
          <p:nvPr/>
        </p:nvSpPr>
        <p:spPr>
          <a:xfrm rot="0">
            <a:off x="1502366" y="4545229"/>
            <a:ext cx="15989576" cy="2752725"/>
          </a:xfrm>
          <a:prstGeom prst="rect">
            <a:avLst/>
          </a:prstGeom>
        </p:spPr>
        <p:txBody>
          <a:bodyPr anchor="t" rtlCol="false" tIns="0" lIns="0" bIns="0" rIns="0">
            <a:spAutoFit/>
          </a:bodyPr>
          <a:lstStyle/>
          <a:p>
            <a:pPr algn="l">
              <a:lnSpc>
                <a:spcPts val="10800"/>
              </a:lnSpc>
            </a:pPr>
            <a:r>
              <a:rPr lang="en-US" sz="9000">
                <a:solidFill>
                  <a:srgbClr val="FF4454"/>
                </a:solidFill>
                <a:latin typeface="Anton"/>
                <a:ea typeface="Anton"/>
                <a:cs typeface="Anton"/>
                <a:sym typeface="Anton"/>
              </a:rPr>
              <a:t>DIABETES RISK PREDICTION USING MACHINE LEARNING</a:t>
            </a:r>
          </a:p>
        </p:txBody>
      </p:sp>
      <p:sp>
        <p:nvSpPr>
          <p:cNvPr name="TextBox 25" id="25"/>
          <p:cNvSpPr txBox="true"/>
          <p:nvPr/>
        </p:nvSpPr>
        <p:spPr>
          <a:xfrm rot="0">
            <a:off x="1531883" y="7835358"/>
            <a:ext cx="10893293" cy="962321"/>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Uzair Sunkad</a:t>
            </a:r>
          </a:p>
          <a:p>
            <a:pPr algn="l">
              <a:lnSpc>
                <a:spcPts val="3917"/>
              </a:lnSpc>
            </a:pPr>
            <a:r>
              <a:rPr lang="en-US" sz="2797" spc="179" b="true">
                <a:solidFill>
                  <a:srgbClr val="FFFFFF"/>
                </a:solidFill>
                <a:latin typeface="Montserrat Bold"/>
                <a:ea typeface="Montserrat Bold"/>
                <a:cs typeface="Montserrat Bold"/>
                <a:sym typeface="Montserrat Bold"/>
              </a:rPr>
              <a:t>1RVU22CSE182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724263" y="1135856"/>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357611" y="2222198"/>
            <a:ext cx="9789689" cy="97896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TextBox 16" id="16"/>
          <p:cNvSpPr txBox="true"/>
          <p:nvPr/>
        </p:nvSpPr>
        <p:spPr>
          <a:xfrm rot="0">
            <a:off x="6975343" y="247157"/>
            <a:ext cx="5432862" cy="2447329"/>
          </a:xfrm>
          <a:prstGeom prst="rect">
            <a:avLst/>
          </a:prstGeom>
        </p:spPr>
        <p:txBody>
          <a:bodyPr anchor="t" rtlCol="false" tIns="0" lIns="0" bIns="0" rIns="0">
            <a:spAutoFit/>
          </a:bodyPr>
          <a:lstStyle/>
          <a:p>
            <a:pPr algn="l">
              <a:lnSpc>
                <a:spcPts val="6408"/>
              </a:lnSpc>
            </a:pPr>
            <a:r>
              <a:rPr lang="en-US" sz="5340">
                <a:solidFill>
                  <a:srgbClr val="FF4454"/>
                </a:solidFill>
                <a:latin typeface="Anton"/>
                <a:ea typeface="Anton"/>
                <a:cs typeface="Anton"/>
                <a:sym typeface="Anton"/>
              </a:rPr>
              <a:t>CONCLUSION AND FUTURE WORK</a:t>
            </a:r>
          </a:p>
          <a:p>
            <a:pPr algn="l">
              <a:lnSpc>
                <a:spcPts val="6408"/>
              </a:lnSpc>
            </a:pPr>
          </a:p>
        </p:txBody>
      </p:sp>
      <p:sp>
        <p:nvSpPr>
          <p:cNvPr name="TextBox 17" id="17"/>
          <p:cNvSpPr txBox="true"/>
          <p:nvPr/>
        </p:nvSpPr>
        <p:spPr>
          <a:xfrm rot="0">
            <a:off x="8737862" y="2476401"/>
            <a:ext cx="9028137" cy="7690123"/>
          </a:xfrm>
          <a:prstGeom prst="rect">
            <a:avLst/>
          </a:prstGeom>
        </p:spPr>
        <p:txBody>
          <a:bodyPr anchor="t" rtlCol="false" tIns="0" lIns="0" bIns="0" rIns="0">
            <a:spAutoFit/>
          </a:bodyPr>
          <a:lstStyle/>
          <a:p>
            <a:pPr algn="l">
              <a:lnSpc>
                <a:spcPts val="3602"/>
              </a:lnSpc>
            </a:pPr>
            <a:r>
              <a:rPr lang="en-US" sz="2118">
                <a:solidFill>
                  <a:srgbClr val="FFFFFF">
                    <a:alpha val="80000"/>
                  </a:srgbClr>
                </a:solidFill>
                <a:latin typeface="Open Sans"/>
                <a:ea typeface="Open Sans"/>
                <a:cs typeface="Open Sans"/>
                <a:sym typeface="Open Sans"/>
              </a:rPr>
              <a:t>Summary</a:t>
            </a:r>
          </a:p>
          <a:p>
            <a:pPr algn="l">
              <a:lnSpc>
                <a:spcPts val="3602"/>
              </a:lnSpc>
            </a:pPr>
            <a:r>
              <a:rPr lang="en-US" sz="2118">
                <a:solidFill>
                  <a:srgbClr val="FFFFFF">
                    <a:alpha val="80000"/>
                  </a:srgbClr>
                </a:solidFill>
                <a:latin typeface="Open Sans"/>
                <a:ea typeface="Open Sans"/>
                <a:cs typeface="Open Sans"/>
                <a:sym typeface="Open Sans"/>
              </a:rPr>
              <a:t>This project successfully identified key factors, including Glucose, Age, and BMI, that contribute to predicting diabetes risk, with Glucose being the most influential feature. The Decision Tree model, after hyperparameter tuning, improved its generalization ability, but faced challenges in cases where Age or BMI played a more significant role than Glucose.</a:t>
            </a:r>
          </a:p>
          <a:p>
            <a:pPr algn="l">
              <a:lnSpc>
                <a:spcPts val="3602"/>
              </a:lnSpc>
            </a:pPr>
            <a:r>
              <a:rPr lang="en-US" sz="2118">
                <a:solidFill>
                  <a:srgbClr val="FFFFFF">
                    <a:alpha val="80000"/>
                  </a:srgbClr>
                </a:solidFill>
                <a:latin typeface="Open Sans"/>
                <a:ea typeface="Open Sans"/>
                <a:cs typeface="Open Sans"/>
                <a:sym typeface="Open Sans"/>
              </a:rPr>
              <a:t>Future Improvements</a:t>
            </a:r>
          </a:p>
          <a:p>
            <a:pPr algn="l" marL="457476" indent="-228738" lvl="1">
              <a:lnSpc>
                <a:spcPts val="3602"/>
              </a:lnSpc>
              <a:buFont typeface="Arial"/>
              <a:buChar char="•"/>
            </a:pPr>
            <a:r>
              <a:rPr lang="en-US" sz="2118">
                <a:solidFill>
                  <a:srgbClr val="FFFFFF">
                    <a:alpha val="80000"/>
                  </a:srgbClr>
                </a:solidFill>
                <a:latin typeface="Open Sans"/>
                <a:ea typeface="Open Sans"/>
                <a:cs typeface="Open Sans"/>
                <a:sym typeface="Open Sans"/>
              </a:rPr>
              <a:t>Explore more advanced models, such as Random Forest or Gradient Boosting, to improve performance</a:t>
            </a:r>
          </a:p>
          <a:p>
            <a:pPr algn="l" marL="457476" indent="-228738" lvl="1">
              <a:lnSpc>
                <a:spcPts val="3602"/>
              </a:lnSpc>
              <a:buFont typeface="Arial"/>
              <a:buChar char="•"/>
            </a:pPr>
            <a:r>
              <a:rPr lang="en-US" sz="2118">
                <a:solidFill>
                  <a:srgbClr val="FFFFFF">
                    <a:alpha val="80000"/>
                  </a:srgbClr>
                </a:solidFill>
                <a:latin typeface="Open Sans"/>
                <a:ea typeface="Open Sans"/>
                <a:cs typeface="Open Sans"/>
                <a:sym typeface="Open Sans"/>
              </a:rPr>
              <a:t>Enhance feature engineering to better capture the relationships between variables and address misclassifications</a:t>
            </a:r>
          </a:p>
          <a:p>
            <a:pPr algn="l" marL="457476" indent="-228738" lvl="1">
              <a:lnSpc>
                <a:spcPts val="3602"/>
              </a:lnSpc>
              <a:buFont typeface="Arial"/>
              <a:buChar char="•"/>
            </a:pPr>
            <a:r>
              <a:rPr lang="en-US" sz="2118">
                <a:solidFill>
                  <a:srgbClr val="FFFFFF">
                    <a:alpha val="80000"/>
                  </a:srgbClr>
                </a:solidFill>
                <a:latin typeface="Open Sans"/>
                <a:ea typeface="Open Sans"/>
                <a:cs typeface="Open Sans"/>
                <a:sym typeface="Open Sans"/>
              </a:rPr>
              <a:t>Expand the dataset to improve model generalization across different populations</a:t>
            </a:r>
          </a:p>
          <a:p>
            <a:pPr algn="l" marL="457476" indent="-228738" lvl="1">
              <a:lnSpc>
                <a:spcPts val="3602"/>
              </a:lnSpc>
              <a:buFont typeface="Arial"/>
              <a:buChar char="•"/>
            </a:pPr>
            <a:r>
              <a:rPr lang="en-US" sz="2118">
                <a:solidFill>
                  <a:srgbClr val="FFFFFF">
                    <a:alpha val="80000"/>
                  </a:srgbClr>
                </a:solidFill>
                <a:latin typeface="Open Sans"/>
                <a:ea typeface="Open Sans"/>
                <a:cs typeface="Open Sans"/>
                <a:sym typeface="Open Sans"/>
              </a:rPr>
              <a:t>Conduct further hyperparameter tuning to optimize the model's ability to balance precision and recall</a:t>
            </a:r>
          </a:p>
          <a:p>
            <a:pPr algn="l" marL="0" indent="0" lvl="0">
              <a:lnSpc>
                <a:spcPts val="3602"/>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885863" y="3538238"/>
            <a:ext cx="14516274" cy="3912661"/>
          </a:xfrm>
          <a:prstGeom prst="rect">
            <a:avLst/>
          </a:prstGeom>
        </p:spPr>
        <p:txBody>
          <a:bodyPr anchor="t" rtlCol="false" tIns="0" lIns="0" bIns="0" rIns="0">
            <a:spAutoFit/>
          </a:bodyPr>
          <a:lstStyle/>
          <a:p>
            <a:pPr algn="ctr">
              <a:lnSpc>
                <a:spcPts val="30866"/>
              </a:lnSpc>
            </a:pPr>
            <a:r>
              <a:rPr lang="en-US" sz="25721">
                <a:solidFill>
                  <a:srgbClr val="FF4454"/>
                </a:solidFill>
                <a:latin typeface="Anton"/>
                <a:ea typeface="Anton"/>
                <a:cs typeface="Anton"/>
                <a:sym typeface="Anton"/>
              </a:rPr>
              <a:t>THANK YOU</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402137" y="1525959"/>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51030" y="4349936"/>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64467" y="2185400"/>
            <a:ext cx="7072900" cy="70729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t="0" r="-25000" b="0"/>
              </a:stretch>
            </a:blipFill>
            <a:ln w="171450" cap="sq">
              <a:solidFill>
                <a:srgbClr val="FFFFFF"/>
              </a:solidFill>
              <a:prstDash val="solid"/>
              <a:miter/>
            </a:ln>
          </p:spPr>
        </p:sp>
      </p:grpSp>
      <p:grpSp>
        <p:nvGrpSpPr>
          <p:cNvPr name="Group 13" id="13"/>
          <p:cNvGrpSpPr/>
          <p:nvPr/>
        </p:nvGrpSpPr>
        <p:grpSpPr>
          <a:xfrm rot="0">
            <a:off x="9144000" y="7727421"/>
            <a:ext cx="1038609" cy="10386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837583" y="1599948"/>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530629" y="5673657"/>
            <a:ext cx="389240" cy="3892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1530629" y="2518924"/>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AGENDA</a:t>
            </a:r>
          </a:p>
        </p:txBody>
      </p:sp>
      <p:sp>
        <p:nvSpPr>
          <p:cNvPr name="TextBox 23" id="23"/>
          <p:cNvSpPr txBox="true"/>
          <p:nvPr/>
        </p:nvSpPr>
        <p:spPr>
          <a:xfrm rot="0">
            <a:off x="2268995" y="4302311"/>
            <a:ext cx="4870522" cy="5129323"/>
          </a:xfrm>
          <a:prstGeom prst="rect">
            <a:avLst/>
          </a:prstGeom>
        </p:spPr>
        <p:txBody>
          <a:bodyPr anchor="t" rtlCol="false" tIns="0" lIns="0" bIns="0" rIns="0">
            <a:spAutoFit/>
          </a:bodyPr>
          <a:lstStyle/>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Introduction</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Data Overview</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Data Preprocessing</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Exploratory Data Analysis (EDA)</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Modeling Approach</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Model Performance</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Key Findings and Interpretation</a:t>
            </a: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Conclusion and Future Work</a:t>
            </a:r>
          </a:p>
          <a:p>
            <a:pPr algn="l">
              <a:lnSpc>
                <a:spcPts val="340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5348" y="-1752872"/>
            <a:ext cx="8549194" cy="85491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222949" y="8925787"/>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0" y="2942856"/>
            <a:ext cx="7654262" cy="5536186"/>
            <a:chOff x="0" y="0"/>
            <a:chExt cx="1123767" cy="812800"/>
          </a:xfrm>
        </p:grpSpPr>
        <p:sp>
          <p:nvSpPr>
            <p:cNvPr name="Freeform 9" id="9"/>
            <p:cNvSpPr/>
            <p:nvPr/>
          </p:nvSpPr>
          <p:spPr>
            <a:xfrm flipH="false" flipV="false" rot="0">
              <a:off x="0" y="0"/>
              <a:ext cx="1123767" cy="812800"/>
            </a:xfrm>
            <a:custGeom>
              <a:avLst/>
              <a:gdLst/>
              <a:ahLst/>
              <a:cxnLst/>
              <a:rect r="r" b="b" t="t" l="l"/>
              <a:pathLst>
                <a:path h="812800" w="1123767">
                  <a:moveTo>
                    <a:pt x="561884" y="0"/>
                  </a:moveTo>
                  <a:cubicBezTo>
                    <a:pt x="251564" y="0"/>
                    <a:pt x="0" y="181951"/>
                    <a:pt x="0" y="406400"/>
                  </a:cubicBezTo>
                  <a:cubicBezTo>
                    <a:pt x="0" y="630849"/>
                    <a:pt x="251564" y="812800"/>
                    <a:pt x="561884" y="812800"/>
                  </a:cubicBezTo>
                  <a:cubicBezTo>
                    <a:pt x="872203" y="812800"/>
                    <a:pt x="1123767" y="630849"/>
                    <a:pt x="1123767" y="406400"/>
                  </a:cubicBezTo>
                  <a:cubicBezTo>
                    <a:pt x="1123767" y="181951"/>
                    <a:pt x="872203" y="0"/>
                    <a:pt x="561884" y="0"/>
                  </a:cubicBezTo>
                  <a:close/>
                </a:path>
              </a:pathLst>
            </a:custGeom>
            <a:blipFill>
              <a:blip r:embed="rId2"/>
              <a:stretch>
                <a:fillRect l="-4246" t="0" r="-4246" b="0"/>
              </a:stretch>
            </a:blipFill>
            <a:ln w="171450" cap="sq">
              <a:solidFill>
                <a:srgbClr val="FFFFFF"/>
              </a:solidFill>
              <a:prstDash val="solid"/>
              <a:miter/>
            </a:ln>
          </p:spPr>
        </p:sp>
      </p:grpSp>
      <p:grpSp>
        <p:nvGrpSpPr>
          <p:cNvPr name="Group 10" id="10"/>
          <p:cNvGrpSpPr/>
          <p:nvPr/>
        </p:nvGrpSpPr>
        <p:grpSpPr>
          <a:xfrm rot="0">
            <a:off x="16837583" y="1599948"/>
            <a:ext cx="399568" cy="39956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8006646" y="7866321"/>
            <a:ext cx="261257" cy="2612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8983690" y="360409"/>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INTRODUCTION</a:t>
            </a:r>
          </a:p>
        </p:txBody>
      </p:sp>
      <p:sp>
        <p:nvSpPr>
          <p:cNvPr name="TextBox 17" id="17"/>
          <p:cNvSpPr txBox="true"/>
          <p:nvPr/>
        </p:nvSpPr>
        <p:spPr>
          <a:xfrm rot="0">
            <a:off x="9144000" y="2125911"/>
            <a:ext cx="7457907" cy="6426073"/>
          </a:xfrm>
          <a:prstGeom prst="rect">
            <a:avLst/>
          </a:prstGeom>
        </p:spPr>
        <p:txBody>
          <a:bodyPr anchor="t" rtlCol="false" tIns="0" lIns="0" bIns="0" rIns="0">
            <a:spAutoFit/>
          </a:bodyPr>
          <a:lstStyle/>
          <a:p>
            <a:pPr algn="l">
              <a:lnSpc>
                <a:spcPts val="3943"/>
              </a:lnSpc>
            </a:pPr>
            <a:r>
              <a:rPr lang="en-US" sz="2816" spc="180" b="true">
                <a:solidFill>
                  <a:srgbClr val="FFFFFF"/>
                </a:solidFill>
                <a:latin typeface="Montserrat Bold"/>
                <a:ea typeface="Montserrat Bold"/>
                <a:cs typeface="Montserrat Bold"/>
                <a:sym typeface="Montserrat Bold"/>
              </a:rPr>
              <a:t>Diabetes is a significant and growing health issue globally, with an increasing number of individuals diagnosed each year. This chronic condition can lead to severe complications, making early detection essential. The goal of this project is to utilize machine learning techniques to predict the likelihood of an individual developing diabetes, enabling early interventions and improving the management of this disease.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354239" y="3389137"/>
            <a:ext cx="389240" cy="3892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728489" y="561241"/>
            <a:ext cx="14237963"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DATA OVERVIEW</a:t>
            </a:r>
          </a:p>
        </p:txBody>
      </p:sp>
      <p:grpSp>
        <p:nvGrpSpPr>
          <p:cNvPr name="Group 12" id="12"/>
          <p:cNvGrpSpPr/>
          <p:nvPr/>
        </p:nvGrpSpPr>
        <p:grpSpPr>
          <a:xfrm rot="0">
            <a:off x="1028700" y="9336991"/>
            <a:ext cx="310549" cy="3105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17571379" y="8062823"/>
            <a:ext cx="389240" cy="3892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357611" y="-1286368"/>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743479" y="690861"/>
            <a:ext cx="1191540" cy="11915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24" id="24"/>
          <p:cNvSpPr/>
          <p:nvPr/>
        </p:nvSpPr>
        <p:spPr>
          <a:xfrm flipH="false" flipV="false" rot="0">
            <a:off x="1317100" y="5990365"/>
            <a:ext cx="15920051" cy="1945809"/>
          </a:xfrm>
          <a:custGeom>
            <a:avLst/>
            <a:gdLst/>
            <a:ahLst/>
            <a:cxnLst/>
            <a:rect r="r" b="b" t="t" l="l"/>
            <a:pathLst>
              <a:path h="1945809" w="15920051">
                <a:moveTo>
                  <a:pt x="0" y="0"/>
                </a:moveTo>
                <a:lnTo>
                  <a:pt x="15920051" y="0"/>
                </a:lnTo>
                <a:lnTo>
                  <a:pt x="15920051" y="1945809"/>
                </a:lnTo>
                <a:lnTo>
                  <a:pt x="0" y="1945809"/>
                </a:lnTo>
                <a:lnTo>
                  <a:pt x="0" y="0"/>
                </a:lnTo>
                <a:close/>
              </a:path>
            </a:pathLst>
          </a:custGeom>
          <a:blipFill>
            <a:blip r:embed="rId2"/>
            <a:stretch>
              <a:fillRect l="-228" t="-15763" r="-2673" b="0"/>
            </a:stretch>
          </a:blipFill>
        </p:spPr>
      </p:sp>
      <p:sp>
        <p:nvSpPr>
          <p:cNvPr name="TextBox 25" id="25"/>
          <p:cNvSpPr txBox="true"/>
          <p:nvPr/>
        </p:nvSpPr>
        <p:spPr>
          <a:xfrm rot="0">
            <a:off x="2568357" y="2460752"/>
            <a:ext cx="13959463" cy="2682748"/>
          </a:xfrm>
          <a:prstGeom prst="rect">
            <a:avLst/>
          </a:prstGeom>
        </p:spPr>
        <p:txBody>
          <a:bodyPr anchor="t" rtlCol="false" tIns="0" lIns="0" bIns="0" rIns="0">
            <a:spAutoFit/>
          </a:bodyPr>
          <a:lstStyle/>
          <a:p>
            <a:pPr algn="l" marL="0" indent="0" lvl="0">
              <a:lnSpc>
                <a:spcPts val="3598"/>
              </a:lnSpc>
              <a:spcBef>
                <a:spcPct val="0"/>
              </a:spcBef>
            </a:pPr>
            <a:r>
              <a:rPr lang="en-US" sz="2116">
                <a:solidFill>
                  <a:srgbClr val="FFFFFF">
                    <a:alpha val="80000"/>
                  </a:srgbClr>
                </a:solidFill>
                <a:latin typeface="Open Sans"/>
                <a:ea typeface="Open Sans"/>
                <a:cs typeface="Open Sans"/>
                <a:sym typeface="Open Sans"/>
              </a:rPr>
              <a:t>Datas</a:t>
            </a:r>
            <a:r>
              <a:rPr lang="en-US" sz="2116" strike="noStrike" u="none">
                <a:solidFill>
                  <a:srgbClr val="FFFFFF">
                    <a:alpha val="80000"/>
                  </a:srgbClr>
                </a:solidFill>
                <a:latin typeface="Open Sans"/>
                <a:ea typeface="Open Sans"/>
                <a:cs typeface="Open Sans"/>
                <a:sym typeface="Open Sans"/>
              </a:rPr>
              <a:t>et Summary</a:t>
            </a:r>
          </a:p>
          <a:p>
            <a:pPr algn="l" marL="457013" indent="-228507" lvl="1">
              <a:lnSpc>
                <a:spcPts val="3598"/>
              </a:lnSpc>
              <a:spcBef>
                <a:spcPct val="0"/>
              </a:spcBef>
              <a:buFont typeface="Arial"/>
              <a:buChar char="•"/>
            </a:pPr>
            <a:r>
              <a:rPr lang="en-US" sz="2116" strike="noStrike" u="none">
                <a:solidFill>
                  <a:srgbClr val="FFFFFF">
                    <a:alpha val="80000"/>
                  </a:srgbClr>
                </a:solidFill>
                <a:latin typeface="Open Sans"/>
                <a:ea typeface="Open Sans"/>
                <a:cs typeface="Open Sans"/>
                <a:sym typeface="Open Sans"/>
              </a:rPr>
              <a:t>Number of Rows: 768</a:t>
            </a:r>
          </a:p>
          <a:p>
            <a:pPr algn="l" marL="457013" indent="-228507" lvl="1">
              <a:lnSpc>
                <a:spcPts val="3598"/>
              </a:lnSpc>
              <a:spcBef>
                <a:spcPct val="0"/>
              </a:spcBef>
              <a:buFont typeface="Arial"/>
              <a:buChar char="•"/>
            </a:pPr>
            <a:r>
              <a:rPr lang="en-US" sz="2116" strike="noStrike" u="none">
                <a:solidFill>
                  <a:srgbClr val="FFFFFF">
                    <a:alpha val="80000"/>
                  </a:srgbClr>
                </a:solidFill>
                <a:latin typeface="Open Sans"/>
                <a:ea typeface="Open Sans"/>
                <a:cs typeface="Open Sans"/>
                <a:sym typeface="Open Sans"/>
              </a:rPr>
              <a:t>Number of Columns: 9</a:t>
            </a:r>
          </a:p>
          <a:p>
            <a:pPr algn="l" marL="457013" indent="-228507" lvl="1">
              <a:lnSpc>
                <a:spcPts val="3598"/>
              </a:lnSpc>
              <a:spcBef>
                <a:spcPct val="0"/>
              </a:spcBef>
              <a:buFont typeface="Arial"/>
              <a:buChar char="•"/>
            </a:pPr>
            <a:r>
              <a:rPr lang="en-US" sz="2116" strike="noStrike" u="none">
                <a:solidFill>
                  <a:srgbClr val="FFFFFF">
                    <a:alpha val="80000"/>
                  </a:srgbClr>
                </a:solidFill>
                <a:latin typeface="Open Sans"/>
                <a:ea typeface="Open Sans"/>
                <a:cs typeface="Open Sans"/>
                <a:sym typeface="Open Sans"/>
              </a:rPr>
              <a:t>Features: Pregnancies, Glucose, BloodPressure, SkinThickness, Insulin, BMI, DiabetesPedigreeFunction, Age</a:t>
            </a:r>
          </a:p>
          <a:p>
            <a:pPr algn="l" marL="457013" indent="-228507" lvl="1">
              <a:lnSpc>
                <a:spcPts val="3598"/>
              </a:lnSpc>
              <a:spcBef>
                <a:spcPct val="0"/>
              </a:spcBef>
              <a:buFont typeface="Arial"/>
              <a:buChar char="•"/>
            </a:pPr>
            <a:r>
              <a:rPr lang="en-US" sz="2116" strike="noStrike" u="none">
                <a:solidFill>
                  <a:srgbClr val="FFFFFF">
                    <a:alpha val="80000"/>
                  </a:srgbClr>
                </a:solidFill>
                <a:latin typeface="Open Sans"/>
                <a:ea typeface="Open Sans"/>
                <a:cs typeface="Open Sans"/>
                <a:sym typeface="Open Sans"/>
              </a:rPr>
              <a:t>Target Variable: Outcome (0 = not diabetic, 1 = diabetic)</a:t>
            </a:r>
          </a:p>
          <a:p>
            <a:pPr algn="l" marL="0" indent="0" lvl="0">
              <a:lnSpc>
                <a:spcPts val="359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880848" y="6923469"/>
            <a:ext cx="7516766" cy="75167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0632325" y="3991761"/>
            <a:ext cx="5765358" cy="576535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13" id="13"/>
          <p:cNvGrpSpPr/>
          <p:nvPr/>
        </p:nvGrpSpPr>
        <p:grpSpPr>
          <a:xfrm rot="0">
            <a:off x="185439" y="6194930"/>
            <a:ext cx="389240" cy="3892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2105365" y="-9525"/>
            <a:ext cx="7038635" cy="4298920"/>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DATA PREPROCESSING</a:t>
            </a:r>
          </a:p>
          <a:p>
            <a:pPr algn="l">
              <a:lnSpc>
                <a:spcPts val="11275"/>
              </a:lnSpc>
            </a:pPr>
          </a:p>
        </p:txBody>
      </p:sp>
      <p:sp>
        <p:nvSpPr>
          <p:cNvPr name="TextBox 17" id="17"/>
          <p:cNvSpPr txBox="true"/>
          <p:nvPr/>
        </p:nvSpPr>
        <p:spPr>
          <a:xfrm rot="0">
            <a:off x="1028700" y="3025745"/>
            <a:ext cx="8852148" cy="2821156"/>
          </a:xfrm>
          <a:prstGeom prst="rect">
            <a:avLst/>
          </a:prstGeom>
        </p:spPr>
        <p:txBody>
          <a:bodyPr anchor="t" rtlCol="false" tIns="0" lIns="0" bIns="0" rIns="0">
            <a:spAutoFit/>
          </a:bodyPr>
          <a:lstStyle/>
          <a:p>
            <a:pPr algn="l">
              <a:lnSpc>
                <a:spcPts val="3777"/>
              </a:lnSpc>
            </a:pPr>
            <a:r>
              <a:rPr lang="en-US" sz="2222">
                <a:solidFill>
                  <a:srgbClr val="DEDEDE">
                    <a:alpha val="80000"/>
                  </a:srgbClr>
                </a:solidFill>
                <a:latin typeface="Open Sans"/>
                <a:ea typeface="Open Sans"/>
                <a:cs typeface="Open Sans"/>
                <a:sym typeface="Open Sans"/>
              </a:rPr>
              <a:t>                                  Data Cleaning</a:t>
            </a:r>
          </a:p>
          <a:p>
            <a:pPr algn="l" marL="479803" indent="-239902" lvl="1">
              <a:lnSpc>
                <a:spcPts val="3777"/>
              </a:lnSpc>
              <a:buFont typeface="Arial"/>
              <a:buChar char="•"/>
            </a:pPr>
            <a:r>
              <a:rPr lang="en-US" sz="2222">
                <a:solidFill>
                  <a:srgbClr val="DEDEDE">
                    <a:alpha val="80000"/>
                  </a:srgbClr>
                </a:solidFill>
                <a:latin typeface="Open Sans"/>
                <a:ea typeface="Open Sans"/>
                <a:cs typeface="Open Sans"/>
                <a:sym typeface="Open Sans"/>
              </a:rPr>
              <a:t>Handled missing values by imputing median values</a:t>
            </a:r>
          </a:p>
          <a:p>
            <a:pPr algn="l" marL="479803" indent="-239902" lvl="1">
              <a:lnSpc>
                <a:spcPts val="3777"/>
              </a:lnSpc>
              <a:buFont typeface="Arial"/>
              <a:buChar char="•"/>
            </a:pPr>
            <a:r>
              <a:rPr lang="en-US" sz="2222">
                <a:solidFill>
                  <a:srgbClr val="DEDEDE">
                    <a:alpha val="80000"/>
                  </a:srgbClr>
                </a:solidFill>
                <a:latin typeface="Open Sans"/>
                <a:ea typeface="Open Sans"/>
                <a:cs typeface="Open Sans"/>
                <a:sym typeface="Open Sans"/>
              </a:rPr>
              <a:t>Removed any duplicate records</a:t>
            </a:r>
          </a:p>
          <a:p>
            <a:pPr algn="l" marL="479803" indent="-239902" lvl="1">
              <a:lnSpc>
                <a:spcPts val="3777"/>
              </a:lnSpc>
              <a:buFont typeface="Arial"/>
              <a:buChar char="•"/>
            </a:pPr>
            <a:r>
              <a:rPr lang="en-US" sz="2222">
                <a:solidFill>
                  <a:srgbClr val="DEDEDE">
                    <a:alpha val="80000"/>
                  </a:srgbClr>
                </a:solidFill>
                <a:latin typeface="Open Sans"/>
                <a:ea typeface="Open Sans"/>
                <a:cs typeface="Open Sans"/>
                <a:sym typeface="Open Sans"/>
              </a:rPr>
              <a:t>Detected and addressed outliers in features like Glucose and BloodPressure</a:t>
            </a:r>
          </a:p>
          <a:p>
            <a:pPr algn="l" marL="0" indent="0" lvl="0">
              <a:lnSpc>
                <a:spcPts val="3777"/>
              </a:lnSpc>
              <a:spcBef>
                <a:spcPct val="0"/>
              </a:spcBef>
            </a:pPr>
          </a:p>
        </p:txBody>
      </p:sp>
      <p:grpSp>
        <p:nvGrpSpPr>
          <p:cNvPr name="Group 18" id="18"/>
          <p:cNvGrpSpPr/>
          <p:nvPr/>
        </p:nvGrpSpPr>
        <p:grpSpPr>
          <a:xfrm rot="0">
            <a:off x="13515004" y="-2298581"/>
            <a:ext cx="5765358" cy="57653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4906" r="0" b="-24906"/>
              </a:stretch>
            </a:blipFill>
            <a:ln w="171450" cap="sq">
              <a:solidFill>
                <a:srgbClr val="FFFFFF"/>
              </a:solidFill>
              <a:prstDash val="solid"/>
              <a:miter/>
            </a:ln>
          </p:spPr>
        </p:sp>
      </p:grpSp>
      <p:grpSp>
        <p:nvGrpSpPr>
          <p:cNvPr name="Group 20" id="20"/>
          <p:cNvGrpSpPr/>
          <p:nvPr/>
        </p:nvGrpSpPr>
        <p:grpSpPr>
          <a:xfrm rot="0">
            <a:off x="16902858" y="4430615"/>
            <a:ext cx="712885" cy="7128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3" id="23"/>
          <p:cNvSpPr txBox="true"/>
          <p:nvPr/>
        </p:nvSpPr>
        <p:spPr>
          <a:xfrm rot="0">
            <a:off x="743479" y="5857094"/>
            <a:ext cx="8400521" cy="1637729"/>
          </a:xfrm>
          <a:prstGeom prst="rect">
            <a:avLst/>
          </a:prstGeom>
        </p:spPr>
        <p:txBody>
          <a:bodyPr anchor="t" rtlCol="false" tIns="0" lIns="0" bIns="0" rIns="0">
            <a:spAutoFit/>
          </a:bodyPr>
          <a:lstStyle/>
          <a:p>
            <a:pPr algn="ctr">
              <a:lnSpc>
                <a:spcPts val="3276"/>
              </a:lnSpc>
            </a:pPr>
            <a:r>
              <a:rPr lang="en-US" sz="2340">
                <a:solidFill>
                  <a:srgbClr val="FFFFFF"/>
                </a:solidFill>
                <a:latin typeface="Montserrat"/>
                <a:ea typeface="Montserrat"/>
                <a:cs typeface="Montserrat"/>
                <a:sym typeface="Montserrat"/>
              </a:rPr>
              <a:t>Feature Engineering</a:t>
            </a:r>
          </a:p>
          <a:p>
            <a:pPr algn="ctr" marL="505265" indent="-252633" lvl="1">
              <a:lnSpc>
                <a:spcPts val="3276"/>
              </a:lnSpc>
              <a:buFont typeface="Arial"/>
              <a:buChar char="•"/>
            </a:pPr>
            <a:r>
              <a:rPr lang="en-US" sz="2340">
                <a:solidFill>
                  <a:srgbClr val="FFFFFF"/>
                </a:solidFill>
                <a:latin typeface="Montserrat"/>
                <a:ea typeface="Montserrat"/>
                <a:cs typeface="Montserrat"/>
                <a:sym typeface="Montserrat"/>
              </a:rPr>
              <a:t>Created a 'BMI Category' feature to group BMI values</a:t>
            </a:r>
          </a:p>
          <a:p>
            <a:pPr algn="ctr" marL="505265" indent="-252633" lvl="1">
              <a:lnSpc>
                <a:spcPts val="3276"/>
              </a:lnSpc>
              <a:buFont typeface="Arial"/>
              <a:buChar char="•"/>
            </a:pPr>
            <a:r>
              <a:rPr lang="en-US" sz="2340">
                <a:solidFill>
                  <a:srgbClr val="FFFFFF"/>
                </a:solidFill>
                <a:latin typeface="Montserrat"/>
                <a:ea typeface="Montserrat"/>
                <a:cs typeface="Montserrat"/>
                <a:sym typeface="Montserrat"/>
              </a:rPr>
              <a:t>Binned the 'Age' feature into ranges</a:t>
            </a:r>
          </a:p>
          <a:p>
            <a:pPr algn="ctr">
              <a:lnSpc>
                <a:spcPts val="3276"/>
              </a:lnSpc>
              <a:spcBef>
                <a:spcPct val="0"/>
              </a:spcBef>
            </a:pPr>
          </a:p>
        </p:txBody>
      </p:sp>
      <p:sp>
        <p:nvSpPr>
          <p:cNvPr name="TextBox 24" id="24"/>
          <p:cNvSpPr txBox="true"/>
          <p:nvPr/>
        </p:nvSpPr>
        <p:spPr>
          <a:xfrm rot="0">
            <a:off x="823656" y="7788919"/>
            <a:ext cx="9057192" cy="1968200"/>
          </a:xfrm>
          <a:prstGeom prst="rect">
            <a:avLst/>
          </a:prstGeom>
        </p:spPr>
        <p:txBody>
          <a:bodyPr anchor="t" rtlCol="false" tIns="0" lIns="0" bIns="0" rIns="0">
            <a:spAutoFit/>
          </a:bodyPr>
          <a:lstStyle/>
          <a:p>
            <a:pPr algn="ctr">
              <a:lnSpc>
                <a:spcPts val="2618"/>
              </a:lnSpc>
            </a:pPr>
            <a:r>
              <a:rPr lang="en-US" sz="1870">
                <a:solidFill>
                  <a:srgbClr val="FFFFFF"/>
                </a:solidFill>
                <a:latin typeface="Montserrat"/>
                <a:ea typeface="Montserrat"/>
                <a:cs typeface="Montserrat"/>
                <a:sym typeface="Montserrat"/>
              </a:rPr>
              <a:t>Feature Selection</a:t>
            </a:r>
          </a:p>
          <a:p>
            <a:pPr algn="ctr" marL="403835" indent="-201918" lvl="1">
              <a:lnSpc>
                <a:spcPts val="2618"/>
              </a:lnSpc>
              <a:spcBef>
                <a:spcPct val="0"/>
              </a:spcBef>
              <a:buFont typeface="Arial"/>
              <a:buChar char="•"/>
            </a:pPr>
            <a:r>
              <a:rPr lang="en-US" sz="1870">
                <a:solidFill>
                  <a:srgbClr val="FFFFFF"/>
                </a:solidFill>
                <a:latin typeface="Montserrat"/>
                <a:ea typeface="Montserrat"/>
                <a:cs typeface="Montserrat"/>
                <a:sym typeface="Montserrat"/>
              </a:rPr>
              <a:t>Perf</a:t>
            </a:r>
            <a:r>
              <a:rPr lang="en-US" sz="1870">
                <a:solidFill>
                  <a:srgbClr val="FFFFFF"/>
                </a:solidFill>
                <a:latin typeface="Montserrat"/>
                <a:ea typeface="Montserrat"/>
                <a:cs typeface="Montserrat"/>
                <a:sym typeface="Montserrat"/>
              </a:rPr>
              <a:t>ormed correlation analysis to identify and remove redundant features</a:t>
            </a:r>
          </a:p>
          <a:p>
            <a:pPr algn="ctr" marL="403835" indent="-201918" lvl="1">
              <a:lnSpc>
                <a:spcPts val="2618"/>
              </a:lnSpc>
              <a:spcBef>
                <a:spcPct val="0"/>
              </a:spcBef>
              <a:buFont typeface="Arial"/>
              <a:buChar char="•"/>
            </a:pPr>
            <a:r>
              <a:rPr lang="en-US" sz="1870">
                <a:solidFill>
                  <a:srgbClr val="FFFFFF"/>
                </a:solidFill>
                <a:latin typeface="Montserrat"/>
                <a:ea typeface="Montserrat"/>
                <a:cs typeface="Montserrat"/>
                <a:sym typeface="Montserrat"/>
              </a:rPr>
              <a:t>Conducted univariate analysis to confirm the significance of each feature in predicting diabetes risk</a:t>
            </a:r>
          </a:p>
          <a:p>
            <a:pPr algn="ctr">
              <a:lnSpc>
                <a:spcPts val="261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8257305" y="7396255"/>
            <a:ext cx="389240" cy="3892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357611" y="-1286368"/>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743479" y="690861"/>
            <a:ext cx="1191540" cy="11915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7017132" y="289260"/>
            <a:ext cx="997371" cy="9973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7" id="17"/>
          <p:cNvSpPr/>
          <p:nvPr/>
        </p:nvSpPr>
        <p:spPr>
          <a:xfrm flipH="false" flipV="false" rot="0">
            <a:off x="185439" y="3212630"/>
            <a:ext cx="7595617" cy="5497327"/>
          </a:xfrm>
          <a:custGeom>
            <a:avLst/>
            <a:gdLst/>
            <a:ahLst/>
            <a:cxnLst/>
            <a:rect r="r" b="b" t="t" l="l"/>
            <a:pathLst>
              <a:path h="5497327" w="7595617">
                <a:moveTo>
                  <a:pt x="0" y="0"/>
                </a:moveTo>
                <a:lnTo>
                  <a:pt x="7595616" y="0"/>
                </a:lnTo>
                <a:lnTo>
                  <a:pt x="7595616" y="5497328"/>
                </a:lnTo>
                <a:lnTo>
                  <a:pt x="0" y="5497328"/>
                </a:lnTo>
                <a:lnTo>
                  <a:pt x="0" y="0"/>
                </a:lnTo>
                <a:close/>
              </a:path>
            </a:pathLst>
          </a:custGeom>
          <a:blipFill>
            <a:blip r:embed="rId2"/>
            <a:stretch>
              <a:fillRect l="0" t="0" r="0" b="0"/>
            </a:stretch>
          </a:blipFill>
        </p:spPr>
      </p:sp>
      <p:sp>
        <p:nvSpPr>
          <p:cNvPr name="Freeform 18" id="18"/>
          <p:cNvSpPr/>
          <p:nvPr/>
        </p:nvSpPr>
        <p:spPr>
          <a:xfrm flipH="false" flipV="false" rot="0">
            <a:off x="8791285" y="6964649"/>
            <a:ext cx="7090914" cy="3214212"/>
          </a:xfrm>
          <a:custGeom>
            <a:avLst/>
            <a:gdLst/>
            <a:ahLst/>
            <a:cxnLst/>
            <a:rect r="r" b="b" t="t" l="l"/>
            <a:pathLst>
              <a:path h="3214212" w="7090914">
                <a:moveTo>
                  <a:pt x="0" y="0"/>
                </a:moveTo>
                <a:lnTo>
                  <a:pt x="7090914" y="0"/>
                </a:lnTo>
                <a:lnTo>
                  <a:pt x="7090914" y="3214212"/>
                </a:lnTo>
                <a:lnTo>
                  <a:pt x="0" y="3214212"/>
                </a:lnTo>
                <a:lnTo>
                  <a:pt x="0" y="0"/>
                </a:lnTo>
                <a:close/>
              </a:path>
            </a:pathLst>
          </a:custGeom>
          <a:blipFill>
            <a:blip r:embed="rId3"/>
            <a:stretch>
              <a:fillRect l="0" t="-464" r="0" b="-464"/>
            </a:stretch>
          </a:blipFill>
        </p:spPr>
      </p:sp>
      <p:sp>
        <p:nvSpPr>
          <p:cNvPr name="TextBox 19" id="19"/>
          <p:cNvSpPr txBox="true"/>
          <p:nvPr/>
        </p:nvSpPr>
        <p:spPr>
          <a:xfrm rot="0">
            <a:off x="7483173" y="424855"/>
            <a:ext cx="9001995" cy="4298920"/>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EXPLORATORY DATA ANALYSIS (EDA)</a:t>
            </a:r>
          </a:p>
          <a:p>
            <a:pPr algn="l">
              <a:lnSpc>
                <a:spcPts val="11275"/>
              </a:lnSpc>
            </a:pPr>
          </a:p>
        </p:txBody>
      </p:sp>
      <p:sp>
        <p:nvSpPr>
          <p:cNvPr name="TextBox 20" id="20"/>
          <p:cNvSpPr txBox="true"/>
          <p:nvPr/>
        </p:nvSpPr>
        <p:spPr>
          <a:xfrm rot="0">
            <a:off x="8646545" y="3460125"/>
            <a:ext cx="8370587" cy="340677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Ins</a:t>
            </a:r>
            <a:r>
              <a:rPr lang="en-US" sz="2000" strike="noStrike" u="none">
                <a:solidFill>
                  <a:srgbClr val="FFFFFF">
                    <a:alpha val="80000"/>
                  </a:srgbClr>
                </a:solidFill>
                <a:latin typeface="Open Sans"/>
                <a:ea typeface="Open Sans"/>
                <a:cs typeface="Open Sans"/>
                <a:sym typeface="Open Sans"/>
              </a:rPr>
              <a:t>ights</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Glucose levels have a positive relationship with the target variable 'Outcome'</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Age and BMI also appear to be important factors in predicting diabetes risk</a:t>
            </a:r>
          </a:p>
          <a:p>
            <a:pPr algn="l" marL="431801" indent="-215900" lvl="1">
              <a:lnSpc>
                <a:spcPts val="3400"/>
              </a:lnSpc>
              <a:spcBef>
                <a:spcPct val="0"/>
              </a:spcBef>
              <a:buFont typeface="Arial"/>
              <a:buChar char="•"/>
            </a:pPr>
            <a:r>
              <a:rPr lang="en-US" sz="2000" strike="noStrike" u="none">
                <a:solidFill>
                  <a:srgbClr val="FFFFFF">
                    <a:alpha val="80000"/>
                  </a:srgbClr>
                </a:solidFill>
                <a:latin typeface="Open Sans"/>
                <a:ea typeface="Open Sans"/>
                <a:cs typeface="Open Sans"/>
                <a:sym typeface="Open Sans"/>
              </a:rPr>
              <a:t>Some features, such as Glucose and BloodPressure, exhibit skewed distributions</a:t>
            </a:r>
          </a:p>
          <a:p>
            <a:pPr algn="l" marL="0" indent="0" lvl="0">
              <a:lnSpc>
                <a:spcPts val="34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3809915" y="361457"/>
            <a:ext cx="10015027"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MODELING APPROACH</a:t>
            </a:r>
          </a:p>
        </p:txBody>
      </p:sp>
      <p:grpSp>
        <p:nvGrpSpPr>
          <p:cNvPr name="Group 9" id="9"/>
          <p:cNvGrpSpPr/>
          <p:nvPr/>
        </p:nvGrpSpPr>
        <p:grpSpPr>
          <a:xfrm rot="0">
            <a:off x="-1357611" y="-128636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743479" y="690861"/>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4535877" y="2596064"/>
            <a:ext cx="10203893" cy="6255420"/>
          </a:xfrm>
          <a:prstGeom prst="rect">
            <a:avLst/>
          </a:prstGeom>
        </p:spPr>
        <p:txBody>
          <a:bodyPr anchor="t" rtlCol="false" tIns="0" lIns="0" bIns="0" rIns="0">
            <a:spAutoFit/>
          </a:bodyPr>
          <a:lstStyle/>
          <a:p>
            <a:pPr algn="ctr">
              <a:lnSpc>
                <a:spcPts val="3565"/>
              </a:lnSpc>
            </a:pPr>
            <a:r>
              <a:rPr lang="en-US" sz="2097">
                <a:solidFill>
                  <a:srgbClr val="FFFFFF">
                    <a:alpha val="80000"/>
                  </a:srgbClr>
                </a:solidFill>
                <a:latin typeface="Open Sans"/>
                <a:ea typeface="Open Sans"/>
                <a:cs typeface="Open Sans"/>
                <a:sym typeface="Open Sans"/>
              </a:rPr>
              <a:t>Model Selection</a:t>
            </a:r>
          </a:p>
          <a:p>
            <a:pPr algn="ctr">
              <a:lnSpc>
                <a:spcPts val="3565"/>
              </a:lnSpc>
            </a:pPr>
            <a:r>
              <a:rPr lang="en-US" sz="2097">
                <a:solidFill>
                  <a:srgbClr val="FFFFFF">
                    <a:alpha val="80000"/>
                  </a:srgbClr>
                </a:solidFill>
                <a:latin typeface="Open Sans"/>
                <a:ea typeface="Open Sans"/>
                <a:cs typeface="Open Sans"/>
                <a:sym typeface="Open Sans"/>
              </a:rPr>
              <a:t>A Decision Tree Classifier was chosen for this classification problem. Decision Trees are capable of handling both numerical and categorical features, and they provide interpretable results, making them a suitable choice for this healthcare-related task.</a:t>
            </a:r>
          </a:p>
          <a:p>
            <a:pPr algn="ctr">
              <a:lnSpc>
                <a:spcPts val="3565"/>
              </a:lnSpc>
            </a:pPr>
            <a:r>
              <a:rPr lang="en-US" sz="2097">
                <a:solidFill>
                  <a:srgbClr val="FFFFFF">
                    <a:alpha val="80000"/>
                  </a:srgbClr>
                </a:solidFill>
                <a:latin typeface="Open Sans"/>
                <a:ea typeface="Open Sans"/>
                <a:cs typeface="Open Sans"/>
                <a:sym typeface="Open Sans"/>
              </a:rPr>
              <a:t>Training and Validation</a:t>
            </a:r>
          </a:p>
          <a:p>
            <a:pPr algn="ctr">
              <a:lnSpc>
                <a:spcPts val="3565"/>
              </a:lnSpc>
            </a:pPr>
            <a:r>
              <a:rPr lang="en-US" sz="2097">
                <a:solidFill>
                  <a:srgbClr val="FFFFFF">
                    <a:alpha val="80000"/>
                  </a:srgbClr>
                </a:solidFill>
                <a:latin typeface="Open Sans"/>
                <a:ea typeface="Open Sans"/>
                <a:cs typeface="Open Sans"/>
                <a:sym typeface="Open Sans"/>
              </a:rPr>
              <a:t>The dataset was split into training and test sets, with around 70-80% of the data used for training and the remaining 20-30% for testing. This approach ensures an unbiased evaluation of the model's performance.</a:t>
            </a:r>
          </a:p>
          <a:p>
            <a:pPr algn="ctr">
              <a:lnSpc>
                <a:spcPts val="3565"/>
              </a:lnSpc>
            </a:pPr>
            <a:r>
              <a:rPr lang="en-US" sz="2097">
                <a:solidFill>
                  <a:srgbClr val="FFFFFF">
                    <a:alpha val="80000"/>
                  </a:srgbClr>
                </a:solidFill>
                <a:latin typeface="Open Sans"/>
                <a:ea typeface="Open Sans"/>
                <a:cs typeface="Open Sans"/>
                <a:sym typeface="Open Sans"/>
              </a:rPr>
              <a:t>Hyperparameter Tuning</a:t>
            </a:r>
          </a:p>
          <a:p>
            <a:pPr algn="ctr">
              <a:lnSpc>
                <a:spcPts val="3565"/>
              </a:lnSpc>
            </a:pPr>
            <a:r>
              <a:rPr lang="en-US" sz="2097">
                <a:solidFill>
                  <a:srgbClr val="FFFFFF">
                    <a:alpha val="80000"/>
                  </a:srgbClr>
                </a:solidFill>
                <a:latin typeface="Open Sans"/>
                <a:ea typeface="Open Sans"/>
                <a:cs typeface="Open Sans"/>
                <a:sym typeface="Open Sans"/>
              </a:rPr>
              <a:t>To address the issue of overfitting, hyperparameter tuning was performed using a grid search approach. The key hyperparameters adjusted were 'max_depth' and 'min_samples_leaf', which helped to improve the model's generalization ability.</a:t>
            </a:r>
          </a:p>
          <a:p>
            <a:pPr algn="ctr" marL="0" indent="0" lvl="0">
              <a:lnSpc>
                <a:spcPts val="3565"/>
              </a:lnSpc>
              <a:spcBef>
                <a:spcPct val="0"/>
              </a:spcBef>
            </a:pPr>
          </a:p>
        </p:txBody>
      </p:sp>
      <p:grpSp>
        <p:nvGrpSpPr>
          <p:cNvPr name="Group 16" id="16"/>
          <p:cNvGrpSpPr/>
          <p:nvPr/>
        </p:nvGrpSpPr>
        <p:grpSpPr>
          <a:xfrm rot="0">
            <a:off x="-2129469" y="5771399"/>
            <a:ext cx="6665347" cy="66653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a:ln w="171450" cap="sq">
              <a:solidFill>
                <a:srgbClr val="FFFFFF"/>
              </a:solidFill>
              <a:prstDash val="solid"/>
              <a:miter/>
            </a:ln>
          </p:spPr>
        </p:sp>
      </p:grpSp>
      <p:grpSp>
        <p:nvGrpSpPr>
          <p:cNvPr name="Group 18" id="18"/>
          <p:cNvGrpSpPr/>
          <p:nvPr/>
        </p:nvGrpSpPr>
        <p:grpSpPr>
          <a:xfrm rot="0">
            <a:off x="14593775" y="-294271"/>
            <a:ext cx="5765358" cy="57653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a:ln w="171450" cap="sq">
              <a:solidFill>
                <a:srgbClr val="FFFFFF"/>
              </a:solidFill>
              <a:prstDash val="solid"/>
              <a:miter/>
            </a:ln>
          </p:spPr>
        </p:sp>
      </p:grpSp>
      <p:grpSp>
        <p:nvGrpSpPr>
          <p:cNvPr name="Group 20" id="20"/>
          <p:cNvGrpSpPr/>
          <p:nvPr/>
        </p:nvGrpSpPr>
        <p:grpSpPr>
          <a:xfrm rot="0">
            <a:off x="8291601" y="8735450"/>
            <a:ext cx="2692445" cy="737246"/>
            <a:chOff x="0" y="0"/>
            <a:chExt cx="1484186" cy="406400"/>
          </a:xfrm>
        </p:grpSpPr>
        <p:sp>
          <p:nvSpPr>
            <p:cNvPr name="Freeform 21" id="21"/>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2" id="22"/>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339249" y="8521054"/>
            <a:ext cx="2692445" cy="737246"/>
            <a:chOff x="0" y="0"/>
            <a:chExt cx="1484186" cy="406400"/>
          </a:xfrm>
        </p:grpSpPr>
        <p:sp>
          <p:nvSpPr>
            <p:cNvPr name="Freeform 9" id="9"/>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10" id="10"/>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grpSp>
        <p:nvGrpSpPr>
          <p:cNvPr name="Group 11" id="11"/>
          <p:cNvGrpSpPr/>
          <p:nvPr/>
        </p:nvGrpSpPr>
        <p:grpSpPr>
          <a:xfrm rot="0">
            <a:off x="16222949" y="8925787"/>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6222949" y="1135856"/>
            <a:ext cx="997371" cy="9973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7" id="17"/>
          <p:cNvSpPr/>
          <p:nvPr/>
        </p:nvSpPr>
        <p:spPr>
          <a:xfrm flipH="false" flipV="false" rot="0">
            <a:off x="8999233" y="2778410"/>
            <a:ext cx="8766766" cy="2965957"/>
          </a:xfrm>
          <a:custGeom>
            <a:avLst/>
            <a:gdLst/>
            <a:ahLst/>
            <a:cxnLst/>
            <a:rect r="r" b="b" t="t" l="l"/>
            <a:pathLst>
              <a:path h="2965957" w="8766766">
                <a:moveTo>
                  <a:pt x="0" y="0"/>
                </a:moveTo>
                <a:lnTo>
                  <a:pt x="8766766" y="0"/>
                </a:lnTo>
                <a:lnTo>
                  <a:pt x="8766766" y="2965956"/>
                </a:lnTo>
                <a:lnTo>
                  <a:pt x="0" y="2965956"/>
                </a:lnTo>
                <a:lnTo>
                  <a:pt x="0" y="0"/>
                </a:lnTo>
                <a:close/>
              </a:path>
            </a:pathLst>
          </a:custGeom>
          <a:blipFill>
            <a:blip r:embed="rId2"/>
            <a:stretch>
              <a:fillRect l="-5235" t="0" r="-5235" b="0"/>
            </a:stretch>
          </a:blipFill>
        </p:spPr>
      </p:sp>
      <p:sp>
        <p:nvSpPr>
          <p:cNvPr name="Freeform 18" id="18"/>
          <p:cNvSpPr/>
          <p:nvPr/>
        </p:nvSpPr>
        <p:spPr>
          <a:xfrm flipH="false" flipV="false" rot="0">
            <a:off x="1339249" y="3907730"/>
            <a:ext cx="5140955" cy="4379013"/>
          </a:xfrm>
          <a:custGeom>
            <a:avLst/>
            <a:gdLst/>
            <a:ahLst/>
            <a:cxnLst/>
            <a:rect r="r" b="b" t="t" l="l"/>
            <a:pathLst>
              <a:path h="4379013" w="5140955">
                <a:moveTo>
                  <a:pt x="0" y="0"/>
                </a:moveTo>
                <a:lnTo>
                  <a:pt x="5140955" y="0"/>
                </a:lnTo>
                <a:lnTo>
                  <a:pt x="5140955" y="4379013"/>
                </a:lnTo>
                <a:lnTo>
                  <a:pt x="0" y="4379013"/>
                </a:lnTo>
                <a:lnTo>
                  <a:pt x="0" y="0"/>
                </a:lnTo>
                <a:close/>
              </a:path>
            </a:pathLst>
          </a:custGeom>
          <a:blipFill>
            <a:blip r:embed="rId3"/>
            <a:stretch>
              <a:fillRect l="0" t="-702" r="0" b="-702"/>
            </a:stretch>
          </a:blipFill>
        </p:spPr>
      </p:sp>
      <p:sp>
        <p:nvSpPr>
          <p:cNvPr name="Freeform 19" id="19"/>
          <p:cNvSpPr/>
          <p:nvPr/>
        </p:nvSpPr>
        <p:spPr>
          <a:xfrm flipH="false" flipV="false" rot="0">
            <a:off x="7171202" y="6097236"/>
            <a:ext cx="4383383" cy="3746060"/>
          </a:xfrm>
          <a:custGeom>
            <a:avLst/>
            <a:gdLst/>
            <a:ahLst/>
            <a:cxnLst/>
            <a:rect r="r" b="b" t="t" l="l"/>
            <a:pathLst>
              <a:path h="3746060" w="4383383">
                <a:moveTo>
                  <a:pt x="0" y="0"/>
                </a:moveTo>
                <a:lnTo>
                  <a:pt x="4383383" y="0"/>
                </a:lnTo>
                <a:lnTo>
                  <a:pt x="4383383" y="3746061"/>
                </a:lnTo>
                <a:lnTo>
                  <a:pt x="0" y="3746061"/>
                </a:lnTo>
                <a:lnTo>
                  <a:pt x="0" y="0"/>
                </a:lnTo>
                <a:close/>
              </a:path>
            </a:pathLst>
          </a:custGeom>
          <a:blipFill>
            <a:blip r:embed="rId4"/>
            <a:stretch>
              <a:fillRect l="0" t="0" r="-8006" b="0"/>
            </a:stretch>
          </a:blipFill>
        </p:spPr>
      </p:sp>
      <p:sp>
        <p:nvSpPr>
          <p:cNvPr name="Freeform 20" id="20"/>
          <p:cNvSpPr/>
          <p:nvPr/>
        </p:nvSpPr>
        <p:spPr>
          <a:xfrm flipH="false" flipV="false" rot="0">
            <a:off x="11887236" y="6097236"/>
            <a:ext cx="5878763" cy="3161064"/>
          </a:xfrm>
          <a:custGeom>
            <a:avLst/>
            <a:gdLst/>
            <a:ahLst/>
            <a:cxnLst/>
            <a:rect r="r" b="b" t="t" l="l"/>
            <a:pathLst>
              <a:path h="3161064" w="5878763">
                <a:moveTo>
                  <a:pt x="0" y="0"/>
                </a:moveTo>
                <a:lnTo>
                  <a:pt x="5878763" y="0"/>
                </a:lnTo>
                <a:lnTo>
                  <a:pt x="5878763" y="3161064"/>
                </a:lnTo>
                <a:lnTo>
                  <a:pt x="0" y="3161064"/>
                </a:lnTo>
                <a:lnTo>
                  <a:pt x="0" y="0"/>
                </a:lnTo>
                <a:close/>
              </a:path>
            </a:pathLst>
          </a:custGeom>
          <a:blipFill>
            <a:blip r:embed="rId5"/>
            <a:stretch>
              <a:fillRect l="0" t="0" r="0" b="-1820"/>
            </a:stretch>
          </a:blipFill>
        </p:spPr>
      </p:sp>
      <p:sp>
        <p:nvSpPr>
          <p:cNvPr name="TextBox 21" id="21"/>
          <p:cNvSpPr txBox="true"/>
          <p:nvPr/>
        </p:nvSpPr>
        <p:spPr>
          <a:xfrm rot="0">
            <a:off x="2324259" y="443078"/>
            <a:ext cx="7038635" cy="2869122"/>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MODEL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5724263" y="1135856"/>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357611" y="2222198"/>
            <a:ext cx="9789689" cy="97896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TextBox 16" id="16"/>
          <p:cNvSpPr txBox="true"/>
          <p:nvPr/>
        </p:nvSpPr>
        <p:spPr>
          <a:xfrm rot="0">
            <a:off x="6975343" y="247157"/>
            <a:ext cx="5432862" cy="2447329"/>
          </a:xfrm>
          <a:prstGeom prst="rect">
            <a:avLst/>
          </a:prstGeom>
        </p:spPr>
        <p:txBody>
          <a:bodyPr anchor="t" rtlCol="false" tIns="0" lIns="0" bIns="0" rIns="0">
            <a:spAutoFit/>
          </a:bodyPr>
          <a:lstStyle/>
          <a:p>
            <a:pPr algn="l">
              <a:lnSpc>
                <a:spcPts val="6408"/>
              </a:lnSpc>
            </a:pPr>
            <a:r>
              <a:rPr lang="en-US" sz="5340">
                <a:solidFill>
                  <a:srgbClr val="FF4454"/>
                </a:solidFill>
                <a:latin typeface="Anton"/>
                <a:ea typeface="Anton"/>
                <a:cs typeface="Anton"/>
                <a:sym typeface="Anton"/>
              </a:rPr>
              <a:t>KEY FINDINGS AND INTERPRETATION</a:t>
            </a:r>
          </a:p>
          <a:p>
            <a:pPr algn="l">
              <a:lnSpc>
                <a:spcPts val="6408"/>
              </a:lnSpc>
            </a:pPr>
          </a:p>
        </p:txBody>
      </p:sp>
      <p:sp>
        <p:nvSpPr>
          <p:cNvPr name="TextBox 17" id="17"/>
          <p:cNvSpPr txBox="true"/>
          <p:nvPr/>
        </p:nvSpPr>
        <p:spPr>
          <a:xfrm rot="0">
            <a:off x="8798245" y="2233023"/>
            <a:ext cx="8967754" cy="2910477"/>
          </a:xfrm>
          <a:prstGeom prst="rect">
            <a:avLst/>
          </a:prstGeom>
        </p:spPr>
        <p:txBody>
          <a:bodyPr anchor="t" rtlCol="false" tIns="0" lIns="0" bIns="0" rIns="0">
            <a:spAutoFit/>
          </a:bodyPr>
          <a:lstStyle/>
          <a:p>
            <a:pPr algn="l">
              <a:lnSpc>
                <a:spcPts val="2577"/>
              </a:lnSpc>
            </a:pPr>
            <a:r>
              <a:rPr lang="en-US" sz="1841" spc="117" b="true">
                <a:solidFill>
                  <a:srgbClr val="FFFFFF"/>
                </a:solidFill>
                <a:latin typeface="Montserrat Bold"/>
                <a:ea typeface="Montserrat Bold"/>
                <a:cs typeface="Montserrat Bold"/>
                <a:sym typeface="Montserrat Bold"/>
              </a:rPr>
              <a:t>Main Results</a:t>
            </a:r>
          </a:p>
          <a:p>
            <a:pPr algn="l" marL="397517" indent="-198758" lvl="1">
              <a:lnSpc>
                <a:spcPts val="2577"/>
              </a:lnSpc>
              <a:buFont typeface="Arial"/>
              <a:buChar char="•"/>
            </a:pPr>
            <a:r>
              <a:rPr lang="en-US" b="true" sz="1841" spc="117">
                <a:solidFill>
                  <a:srgbClr val="FFFFFF"/>
                </a:solidFill>
                <a:latin typeface="Montserrat Bold"/>
                <a:ea typeface="Montserrat Bold"/>
                <a:cs typeface="Montserrat Bold"/>
                <a:sym typeface="Montserrat Bold"/>
              </a:rPr>
              <a:t>Glucose, Age, and BMI are the most significant factors in predicting diabetes risk, with Glucose being the most influential feature</a:t>
            </a:r>
          </a:p>
          <a:p>
            <a:pPr algn="l" marL="397517" indent="-198758" lvl="1">
              <a:lnSpc>
                <a:spcPts val="2577"/>
              </a:lnSpc>
              <a:buFont typeface="Arial"/>
              <a:buChar char="•"/>
            </a:pPr>
            <a:r>
              <a:rPr lang="en-US" b="true" sz="1841" spc="117">
                <a:solidFill>
                  <a:srgbClr val="FFFFFF"/>
                </a:solidFill>
                <a:latin typeface="Montserrat Bold"/>
                <a:ea typeface="Montserrat Bold"/>
                <a:cs typeface="Montserrat Bold"/>
                <a:sym typeface="Montserrat Bold"/>
              </a:rPr>
              <a:t>The Decision Tree model was able to categorize individuals into Lower Risk and Higher Risk profiles based on these features, although it struggled when Age or BMI played a more critical role than Glucose levels</a:t>
            </a:r>
          </a:p>
          <a:p>
            <a:pPr algn="l">
              <a:lnSpc>
                <a:spcPts val="2577"/>
              </a:lnSpc>
            </a:pPr>
          </a:p>
        </p:txBody>
      </p:sp>
      <p:sp>
        <p:nvSpPr>
          <p:cNvPr name="TextBox 18" id="18"/>
          <p:cNvSpPr txBox="true"/>
          <p:nvPr/>
        </p:nvSpPr>
        <p:spPr>
          <a:xfrm rot="0">
            <a:off x="8798245" y="5490152"/>
            <a:ext cx="9028137" cy="3149005"/>
          </a:xfrm>
          <a:prstGeom prst="rect">
            <a:avLst/>
          </a:prstGeom>
        </p:spPr>
        <p:txBody>
          <a:bodyPr anchor="t" rtlCol="false" tIns="0" lIns="0" bIns="0" rIns="0">
            <a:spAutoFit/>
          </a:bodyPr>
          <a:lstStyle/>
          <a:p>
            <a:pPr algn="l">
              <a:lnSpc>
                <a:spcPts val="3602"/>
              </a:lnSpc>
            </a:pPr>
            <a:r>
              <a:rPr lang="en-US" sz="2118">
                <a:solidFill>
                  <a:srgbClr val="FFFFFF">
                    <a:alpha val="80000"/>
                  </a:srgbClr>
                </a:solidFill>
                <a:latin typeface="Open Sans"/>
                <a:ea typeface="Open Sans"/>
                <a:cs typeface="Open Sans"/>
                <a:sym typeface="Open Sans"/>
              </a:rPr>
              <a:t>Practical Implications</a:t>
            </a:r>
          </a:p>
          <a:p>
            <a:pPr algn="l">
              <a:lnSpc>
                <a:spcPts val="3602"/>
              </a:lnSpc>
            </a:pPr>
            <a:r>
              <a:rPr lang="en-US" sz="2118">
                <a:solidFill>
                  <a:srgbClr val="FFFFFF">
                    <a:alpha val="80000"/>
                  </a:srgbClr>
                </a:solidFill>
                <a:latin typeface="Open Sans"/>
                <a:ea typeface="Open Sans"/>
                <a:cs typeface="Open Sans"/>
                <a:sym typeface="Open Sans"/>
              </a:rPr>
              <a:t>These findings can help healthcare providers and businesses in the health sector target at-risk populations, particularly among middle-aged and overweight women. Early identification of high-risk patients could lead to timely interventions, reducing the long-term impact of diabetes and associated healthcare costs.</a:t>
            </a:r>
          </a:p>
          <a:p>
            <a:pPr algn="l" marL="0" indent="0" lvl="0">
              <a:lnSpc>
                <a:spcPts val="360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DAGWMFKa330</dc:identifier>
  <dcterms:modified xsi:type="dcterms:W3CDTF">2011-08-01T06:04:30Z</dcterms:modified>
  <cp:revision>1</cp:revision>
  <dc:title>Black Red Modern Bold Data Analysis Presentation</dc:title>
</cp:coreProperties>
</file>